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501" r:id="rId2"/>
    <p:sldId id="527" r:id="rId3"/>
    <p:sldId id="530" r:id="rId4"/>
    <p:sldId id="529" r:id="rId5"/>
    <p:sldId id="523" r:id="rId6"/>
  </p:sldIdLst>
  <p:sldSz cx="9144000" cy="5143500" type="screen16x9"/>
  <p:notesSz cx="6858000" cy="9926638"/>
  <p:defaultTextStyle>
    <a:defPPr>
      <a:defRPr lang="ru-RU"/>
    </a:defPPr>
    <a:lvl1pPr marL="0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A08A5"/>
    <a:srgbClr val="A62C95"/>
    <a:srgbClr val="D2DEEF"/>
    <a:srgbClr val="554996"/>
    <a:srgbClr val="B42F96"/>
    <a:srgbClr val="9B3788"/>
    <a:srgbClr val="863A76"/>
    <a:srgbClr val="BC64A9"/>
    <a:srgbClr val="924080"/>
    <a:srgbClr val="8479B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867" autoAdjust="0"/>
    <p:restoredTop sz="95972" autoAdjust="0"/>
  </p:normalViewPr>
  <p:slideViewPr>
    <p:cSldViewPr snapToGrid="0">
      <p:cViewPr varScale="1">
        <p:scale>
          <a:sx n="151" d="100"/>
          <a:sy n="151" d="100"/>
        </p:scale>
        <p:origin x="-546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71800" cy="498055"/>
          </a:xfrm>
          <a:prstGeom prst="rect">
            <a:avLst/>
          </a:prstGeom>
        </p:spPr>
        <p:txBody>
          <a:bodyPr vert="horz" lIns="95504" tIns="47750" rIns="95504" bIns="4775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8" y="1"/>
            <a:ext cx="2971800" cy="498055"/>
          </a:xfrm>
          <a:prstGeom prst="rect">
            <a:avLst/>
          </a:prstGeom>
        </p:spPr>
        <p:txBody>
          <a:bodyPr vert="horz" lIns="95504" tIns="47750" rIns="95504" bIns="47750" rtlCol="0"/>
          <a:lstStyle>
            <a:lvl1pPr algn="r">
              <a:defRPr sz="1300"/>
            </a:lvl1pPr>
          </a:lstStyle>
          <a:p>
            <a:fld id="{7CF02899-9754-4C39-9885-2E151C41714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4" tIns="47750" rIns="95504" bIns="4775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77196"/>
            <a:ext cx="5486400" cy="3908613"/>
          </a:xfrm>
          <a:prstGeom prst="rect">
            <a:avLst/>
          </a:prstGeom>
        </p:spPr>
        <p:txBody>
          <a:bodyPr vert="horz" lIns="95504" tIns="47750" rIns="95504" bIns="4775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6" y="9428590"/>
            <a:ext cx="2971800" cy="498055"/>
          </a:xfrm>
          <a:prstGeom prst="rect">
            <a:avLst/>
          </a:prstGeom>
        </p:spPr>
        <p:txBody>
          <a:bodyPr vert="horz" lIns="95504" tIns="47750" rIns="95504" bIns="4775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8" y="9428590"/>
            <a:ext cx="2971800" cy="498055"/>
          </a:xfrm>
          <a:prstGeom prst="rect">
            <a:avLst/>
          </a:prstGeom>
        </p:spPr>
        <p:txBody>
          <a:bodyPr vert="horz" lIns="95504" tIns="47750" rIns="95504" bIns="47750" rtlCol="0" anchor="b"/>
          <a:lstStyle>
            <a:lvl1pPr algn="r">
              <a:defRPr sz="1300"/>
            </a:lvl1pPr>
          </a:lstStyle>
          <a:p>
            <a:fld id="{15ABAB09-A9FC-48B2-AB9C-DAC2C1D45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163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BAB09-A9FC-48B2-AB9C-DAC2C1D4542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0270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BAB09-A9FC-48B2-AB9C-DAC2C1D4542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2822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BAB09-A9FC-48B2-AB9C-DAC2C1D4542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9922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BAB09-A9FC-48B2-AB9C-DAC2C1D4542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4736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0850" y="1241425"/>
            <a:ext cx="59563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BAB09-A9FC-48B2-AB9C-DAC2C1D4542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2367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EE38-5DD8-48AF-98BA-7C31274C384F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604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4E2D-35E0-40A5-A826-8522517AC4BF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599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4296-0FA9-4FE5-B085-6A696C6AEF96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991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66BE-9E89-494B-939B-FF156B666716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956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2133-A8D0-4466-BB4C-1D7C9B9F3E9F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87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88AE-379D-49CA-8202-B5B0A9F75E14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784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CAD9-FD2C-4204-BD24-45F2A0A2A89F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886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E394-9A3A-41C6-AB07-5FCA94F44A0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20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9D07-3C0F-492B-AD99-CC85C8482C9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281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8201-1524-4270-BAE8-089D1F0DADA0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421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FD09-9DAC-403F-AB65-3D0E6E8DC27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723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92BC-FB33-4140-9741-8C3A86A4C97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18BF2-74DD-4A87-A2F6-B231830FF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107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Вурочные\ПРОЕКТ 9\Департамент Развития\Презентация 3\Новая\5 перенос\2.jpg"/>
          <p:cNvPicPr>
            <a:picLocks noChangeAspect="1" noChangeArrowheads="1"/>
          </p:cNvPicPr>
          <p:nvPr/>
        </p:nvPicPr>
        <p:blipFill rotWithShape="1">
          <a:blip r:embed="rId3" cstate="print"/>
          <a:srcRect b="83624"/>
          <a:stretch/>
        </p:blipFill>
        <p:spPr bwMode="auto">
          <a:xfrm>
            <a:off x="0" y="-1586"/>
            <a:ext cx="9144001" cy="842568"/>
          </a:xfrm>
          <a:prstGeom prst="rect">
            <a:avLst/>
          </a:prstGeom>
          <a:noFill/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05" t="9030" r="88509" b="11609"/>
          <a:stretch/>
        </p:blipFill>
        <p:spPr>
          <a:xfrm>
            <a:off x="272356" y="97518"/>
            <a:ext cx="794261" cy="720842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631852" y="235081"/>
            <a:ext cx="2591145" cy="513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819920" y="114345"/>
            <a:ext cx="74025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Muller Thin"/>
              </a:rPr>
              <a:t>Порядок формирования </a:t>
            </a:r>
            <a:r>
              <a:rPr lang="ru-RU" sz="1400" b="1" dirty="0">
                <a:latin typeface="Muller Thin"/>
              </a:rPr>
              <a:t>Перечня новых инвестиционных проектов </a:t>
            </a:r>
          </a:p>
          <a:p>
            <a:r>
              <a:rPr lang="ru-RU" sz="1400" b="1" dirty="0">
                <a:latin typeface="Muller Thin"/>
              </a:rPr>
              <a:t>в целях предоставления его главой администрации (губернатором) Краснодарского края в Министерство экономического развития </a:t>
            </a:r>
            <a:endParaRPr lang="ru-RU" sz="1400" b="1" dirty="0" smtClean="0">
              <a:latin typeface="Muller Thin"/>
            </a:endParaRPr>
          </a:p>
          <a:p>
            <a:r>
              <a:rPr lang="ru-RU" sz="1400" b="1" dirty="0" smtClean="0">
                <a:latin typeface="Muller Thin"/>
              </a:rPr>
              <a:t>Российской </a:t>
            </a:r>
            <a:r>
              <a:rPr lang="ru-RU" sz="1400" b="1" dirty="0">
                <a:latin typeface="Muller Thin"/>
              </a:rPr>
              <a:t>Федерации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024" y="1559524"/>
            <a:ext cx="8443627" cy="2677656"/>
          </a:xfrm>
          <a:prstGeom prst="rect">
            <a:avLst/>
          </a:prstGeom>
          <a:noFill/>
          <a:ln>
            <a:solidFill>
              <a:srgbClr val="A62C95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sz="600" dirty="0" smtClean="0">
              <a:latin typeface="Muller Thin"/>
            </a:endParaRPr>
          </a:p>
          <a:p>
            <a:pPr algn="just"/>
            <a:r>
              <a:rPr lang="ru-RU" sz="800" b="1" dirty="0" smtClean="0">
                <a:latin typeface="Muller Thin"/>
              </a:rPr>
              <a:t>1) постановление </a:t>
            </a:r>
            <a:r>
              <a:rPr lang="ru-RU" sz="800" b="1" dirty="0">
                <a:latin typeface="Muller Thin"/>
              </a:rPr>
              <a:t>Правительства Российской Федерации от 19 октября 2020 г. </a:t>
            </a:r>
            <a:r>
              <a:rPr lang="ru-RU" sz="800" b="1" dirty="0" smtClean="0">
                <a:latin typeface="Muller Thin"/>
              </a:rPr>
              <a:t>№ </a:t>
            </a:r>
            <a:r>
              <a:rPr lang="ru-RU" sz="800" b="1" dirty="0">
                <a:latin typeface="Muller Thin"/>
              </a:rPr>
              <a:t>1704 </a:t>
            </a:r>
            <a:endParaRPr lang="ru-RU" sz="800" b="1" dirty="0" smtClean="0">
              <a:latin typeface="Muller Thin"/>
            </a:endParaRPr>
          </a:p>
          <a:p>
            <a:pPr algn="just"/>
            <a:r>
              <a:rPr lang="ru-RU" sz="800" b="1" dirty="0" smtClean="0">
                <a:latin typeface="Muller Thin"/>
              </a:rPr>
              <a:t>2) постановление </a:t>
            </a:r>
            <a:r>
              <a:rPr lang="ru-RU" sz="800" b="1" dirty="0">
                <a:latin typeface="Muller Thin"/>
              </a:rPr>
              <a:t>Правительства Российской Федерации от 19 октября 2020 г. № 1705 </a:t>
            </a:r>
            <a:endParaRPr lang="ru-RU" sz="800" b="1" dirty="0" smtClean="0">
              <a:latin typeface="Muller Thin"/>
            </a:endParaRPr>
          </a:p>
          <a:p>
            <a:pPr algn="just"/>
            <a:r>
              <a:rPr lang="ru-RU" sz="800" b="1" dirty="0" smtClean="0">
                <a:latin typeface="Muller Thin"/>
              </a:rPr>
              <a:t>3) постановление </a:t>
            </a:r>
            <a:r>
              <a:rPr lang="ru-RU" sz="800" b="1" dirty="0">
                <a:latin typeface="Muller Thin"/>
              </a:rPr>
              <a:t>главы администрации (губернатора) Краснодарского края от 5 октября 2015 г. № 943</a:t>
            </a:r>
            <a:r>
              <a:rPr lang="ru-RU" sz="800" dirty="0">
                <a:latin typeface="Muller Thin"/>
              </a:rPr>
              <a:t> «Об утверждении государственной программы Краснодарского края «Социально-экономическое и инновационное развитие Краснодарского края»</a:t>
            </a:r>
          </a:p>
          <a:p>
            <a:pPr algn="just"/>
            <a:r>
              <a:rPr lang="ru-RU" sz="800" dirty="0" smtClean="0">
                <a:latin typeface="Muller Thin"/>
              </a:rPr>
              <a:t>4) </a:t>
            </a:r>
            <a:r>
              <a:rPr lang="ru-RU" sz="800" b="1" dirty="0" smtClean="0">
                <a:latin typeface="Muller Thin"/>
              </a:rPr>
              <a:t>Закон </a:t>
            </a:r>
            <a:r>
              <a:rPr lang="ru-RU" sz="800" b="1" dirty="0">
                <a:latin typeface="Muller Thin"/>
              </a:rPr>
              <a:t>Краснодарского края от 23 декабря 2019 г. № 4200-КЗ</a:t>
            </a:r>
            <a:r>
              <a:rPr lang="ru-RU" sz="800" dirty="0">
                <a:latin typeface="Muller Thin"/>
              </a:rPr>
              <a:t> «О краевом бюджете на 2020 год и на плановый период 2021 и 2022 годов» </a:t>
            </a:r>
            <a:r>
              <a:rPr lang="ru-RU" sz="800" dirty="0" smtClean="0">
                <a:latin typeface="Muller Thin"/>
              </a:rPr>
              <a:t>и </a:t>
            </a:r>
            <a:r>
              <a:rPr lang="ru-RU" sz="800" dirty="0">
                <a:latin typeface="Muller Thin"/>
              </a:rPr>
              <a:t>проект Закона Краснодарского края «О краевом бюджете на 2021 год и на плановый период 2022 и 2023 годов</a:t>
            </a:r>
            <a:r>
              <a:rPr lang="ru-RU" sz="800" dirty="0" smtClean="0">
                <a:latin typeface="Muller Thin"/>
              </a:rPr>
              <a:t>»</a:t>
            </a:r>
          </a:p>
          <a:p>
            <a:pPr algn="just"/>
            <a:r>
              <a:rPr lang="ru-RU" sz="800" dirty="0" smtClean="0">
                <a:latin typeface="Muller Thin"/>
              </a:rPr>
              <a:t>5) </a:t>
            </a:r>
            <a:r>
              <a:rPr lang="ru-RU" sz="800" b="1" dirty="0" smtClean="0">
                <a:latin typeface="Muller Thin"/>
              </a:rPr>
              <a:t>постановление </a:t>
            </a:r>
            <a:r>
              <a:rPr lang="ru-RU" sz="800" b="1" dirty="0">
                <a:latin typeface="Muller Thin"/>
              </a:rPr>
              <a:t>главы администрации (губернатора) Краснодарского края от 20 ноября 2020 г. № 757 </a:t>
            </a:r>
            <a:r>
              <a:rPr lang="ru-RU" sz="800" dirty="0">
                <a:latin typeface="Muller Thin"/>
              </a:rPr>
              <a:t>«Об органе исполнительной власти Краснодарского края уполномоченном на формирование Перечня новых инвестиционных </a:t>
            </a:r>
            <a:r>
              <a:rPr lang="ru-RU" sz="800" dirty="0" smtClean="0">
                <a:latin typeface="Muller Thin"/>
              </a:rPr>
              <a:t>проектов в </a:t>
            </a:r>
            <a:r>
              <a:rPr lang="ru-RU" sz="800" dirty="0">
                <a:latin typeface="Muller Thin"/>
              </a:rPr>
              <a:t>целях предоставления главой администрации (губернатором) Краснодарского края в министерство экономического развития Российской Федерации</a:t>
            </a:r>
            <a:r>
              <a:rPr lang="ru-RU" sz="800" dirty="0" smtClean="0">
                <a:latin typeface="Muller Thin"/>
              </a:rPr>
              <a:t>»*</a:t>
            </a:r>
          </a:p>
          <a:p>
            <a:pPr algn="just"/>
            <a:r>
              <a:rPr lang="ru-RU" sz="900" b="1" dirty="0" smtClean="0">
                <a:latin typeface="Muller Thin"/>
              </a:rPr>
              <a:t>* департамент </a:t>
            </a:r>
            <a:r>
              <a:rPr lang="ru-RU" sz="900" b="1" dirty="0">
                <a:latin typeface="Muller Thin"/>
              </a:rPr>
              <a:t>инвестиций и развития малого и среднего предпринимательства Краснодарского края (далее – Департамент) определен органом исполнительной власти Краснодарского края, уполномоченным от имени Краснодарского края на формирование Перечня новых инвестиционных проектов (далее – Перечень) в порядке, им установленном, в целях представления его главой администрации (губернатором) Краснодарского края в Министерство экономического развития Российской Федерации</a:t>
            </a:r>
            <a:r>
              <a:rPr lang="ru-RU" sz="900" b="1" dirty="0" smtClean="0">
                <a:latin typeface="Muller Thin"/>
              </a:rPr>
              <a:t>.</a:t>
            </a:r>
          </a:p>
          <a:p>
            <a:pPr algn="just"/>
            <a:r>
              <a:rPr lang="ru-RU" sz="800" dirty="0">
                <a:latin typeface="Muller Thin"/>
              </a:rPr>
              <a:t>6</a:t>
            </a:r>
            <a:r>
              <a:rPr lang="ru-RU" sz="800" dirty="0" smtClean="0">
                <a:latin typeface="Muller Thin"/>
              </a:rPr>
              <a:t>) проект приказа </a:t>
            </a:r>
            <a:r>
              <a:rPr lang="ru-RU" sz="800" dirty="0">
                <a:latin typeface="Muller Thin"/>
              </a:rPr>
              <a:t>департамента инвестиций и развития малого и среднего предпринимательства Краснодарского края </a:t>
            </a:r>
            <a:r>
              <a:rPr lang="ru-RU" sz="800" b="1" dirty="0">
                <a:latin typeface="Muller Thin"/>
              </a:rPr>
              <a:t>«О формирования Перечня новых инвестиционных проектов, в целях предоставления его главой администрации (губернатором) Краснодарского края в министерство экономического развития Российской Федерации</a:t>
            </a:r>
            <a:r>
              <a:rPr lang="ru-RU" sz="800" b="1" dirty="0" smtClean="0">
                <a:latin typeface="Muller Thin"/>
              </a:rPr>
              <a:t>» </a:t>
            </a:r>
            <a:r>
              <a:rPr lang="ru-RU" sz="800" i="1" dirty="0" smtClean="0">
                <a:latin typeface="Muller Thin"/>
              </a:rPr>
              <a:t>(на согласовании)</a:t>
            </a:r>
          </a:p>
          <a:p>
            <a:pPr algn="just"/>
            <a:r>
              <a:rPr lang="ru-RU" sz="800" dirty="0" smtClean="0">
                <a:latin typeface="Muller Thin"/>
              </a:rPr>
              <a:t>7) проект приказа </a:t>
            </a:r>
            <a:r>
              <a:rPr lang="ru-RU" sz="800" dirty="0">
                <a:latin typeface="Muller Thin"/>
              </a:rPr>
              <a:t>департамента инвестиций и развития малого и среднего предпринимательства Краснодарского края </a:t>
            </a:r>
            <a:r>
              <a:rPr lang="ru-RU" sz="800" b="1" dirty="0">
                <a:latin typeface="Muller Thin"/>
              </a:rPr>
              <a:t>«Об утверждении Порядка предоставления субсидий юридическим лицам в объеме фактически произведенных ими затрат на создание объектов инфраструктуры новых инвестиционных проектов на территории Краснодарского края</a:t>
            </a:r>
            <a:r>
              <a:rPr lang="ru-RU" sz="800" b="1" dirty="0" smtClean="0">
                <a:latin typeface="Muller Thin"/>
              </a:rPr>
              <a:t>»</a:t>
            </a:r>
            <a:r>
              <a:rPr lang="ru-RU" sz="800" dirty="0" smtClean="0">
                <a:latin typeface="Muller Thin"/>
              </a:rPr>
              <a:t> </a:t>
            </a:r>
            <a:r>
              <a:rPr lang="ru-RU" sz="800" i="1" dirty="0" smtClean="0">
                <a:latin typeface="Muller Thin"/>
              </a:rPr>
              <a:t>(на согласовании)</a:t>
            </a:r>
          </a:p>
          <a:p>
            <a:pPr algn="just"/>
            <a:endParaRPr lang="ru-RU" sz="600" dirty="0">
              <a:latin typeface="Muller Thi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2023" y="4192330"/>
            <a:ext cx="8443627" cy="954107"/>
          </a:xfrm>
          <a:prstGeom prst="rect">
            <a:avLst/>
          </a:prstGeom>
          <a:noFill/>
          <a:ln>
            <a:solidFill>
              <a:srgbClr val="A62C9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800" b="1" dirty="0"/>
              <a:t>Направление субъектом Российской Федерации бюджетных инвестиций в объекты инфраструктуры в целях реализации новых инвестиционных проектов </a:t>
            </a:r>
            <a:r>
              <a:rPr lang="ru-RU" sz="800" b="1" dirty="0" smtClean="0"/>
              <a:t>осуществляется в формах: </a:t>
            </a:r>
            <a:endParaRPr lang="ru-RU" sz="800" b="1" dirty="0"/>
          </a:p>
          <a:p>
            <a:pPr algn="just"/>
            <a:r>
              <a:rPr lang="ru-RU" sz="800" b="1" dirty="0" smtClean="0"/>
              <a:t>1)</a:t>
            </a:r>
            <a:r>
              <a:rPr lang="ru-RU" sz="800" dirty="0" smtClean="0"/>
              <a:t> капитальных </a:t>
            </a:r>
            <a:r>
              <a:rPr lang="ru-RU" sz="800" dirty="0"/>
              <a:t>вложений в объекты государственной (муниципальной) собственности; </a:t>
            </a:r>
            <a:endParaRPr lang="ru-RU" sz="800" dirty="0" smtClean="0"/>
          </a:p>
          <a:p>
            <a:pPr algn="just"/>
            <a:r>
              <a:rPr lang="ru-RU" sz="800" b="1" dirty="0" smtClean="0"/>
              <a:t>2</a:t>
            </a:r>
            <a:r>
              <a:rPr lang="ru-RU" sz="800" b="1" dirty="0"/>
              <a:t>) </a:t>
            </a:r>
            <a:r>
              <a:rPr lang="ru-RU" sz="800" dirty="0"/>
              <a:t>предоставления субсидий юридическим лицам, 100 процентов акций (долей) которых принадлежат субъекту Российской Федерации, на осуществление капитальных вложений в объекты капитального строительства, находящиеся в собственности указанных юридических лиц, и (или) на приобретение ими объектов недвижимого имущества с последующим увеличением уставных капиталов таких юридических лиц; </a:t>
            </a:r>
          </a:p>
          <a:p>
            <a:pPr algn="just"/>
            <a:r>
              <a:rPr lang="ru-RU" sz="800" b="1" dirty="0"/>
              <a:t>3)</a:t>
            </a:r>
            <a:r>
              <a:rPr lang="ru-RU" sz="800" dirty="0"/>
              <a:t> предоставления субсидий юридическим лицам (за исключением субсидий государственным (муниципальным) учреждениям) в объеме фактически произведенных ими затрат на создание объектов инфраструктуры.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15064" y="834933"/>
            <a:ext cx="2470825" cy="707886"/>
          </a:xfrm>
          <a:prstGeom prst="rect">
            <a:avLst/>
          </a:prstGeom>
          <a:solidFill>
            <a:srgbClr val="CA08A5"/>
          </a:solidFill>
          <a:ln>
            <a:solidFill>
              <a:srgbClr val="A62C9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 smtClean="0">
                <a:latin typeface="Muller Thin"/>
              </a:rPr>
              <a:t>Объем финансирования</a:t>
            </a:r>
          </a:p>
          <a:p>
            <a:pPr algn="just"/>
            <a:r>
              <a:rPr lang="ru-RU" sz="1000" b="1" dirty="0" smtClean="0">
                <a:latin typeface="Muller Thin"/>
              </a:rPr>
              <a:t>2021 год - 2644 409,4</a:t>
            </a:r>
            <a:r>
              <a:rPr lang="en-US" sz="1000" b="1" dirty="0" smtClean="0">
                <a:latin typeface="Muller Thin"/>
              </a:rPr>
              <a:t> </a:t>
            </a:r>
            <a:r>
              <a:rPr lang="ru-RU" sz="1000" b="1" dirty="0" smtClean="0">
                <a:latin typeface="Muller Thin"/>
              </a:rPr>
              <a:t>тыс. руб.</a:t>
            </a:r>
          </a:p>
          <a:p>
            <a:pPr algn="just"/>
            <a:r>
              <a:rPr lang="ru-RU" sz="1000" b="1" dirty="0" smtClean="0">
                <a:latin typeface="Muller Thin"/>
              </a:rPr>
              <a:t>2022 год - 2644 409,4 тыс. руб.</a:t>
            </a:r>
          </a:p>
          <a:p>
            <a:pPr algn="just"/>
            <a:r>
              <a:rPr lang="ru-RU" sz="1000" b="1" dirty="0" smtClean="0">
                <a:latin typeface="Muller Thin"/>
              </a:rPr>
              <a:t>2023 год - 5326 083,4 тыс. руб.</a:t>
            </a:r>
            <a:endParaRPr lang="ru-RU" sz="1000" b="1" dirty="0">
              <a:latin typeface="Muller Thi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3197" y="1085157"/>
            <a:ext cx="3070700" cy="338554"/>
          </a:xfrm>
          <a:prstGeom prst="rect">
            <a:avLst/>
          </a:prstGeom>
          <a:solidFill>
            <a:srgbClr val="CA08A5"/>
          </a:solidFill>
          <a:ln>
            <a:solidFill>
              <a:srgbClr val="A62C9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Muller Thin"/>
              </a:rPr>
              <a:t>Нормативная правовая база </a:t>
            </a:r>
            <a:endParaRPr lang="ru-RU" sz="1600" b="1" dirty="0">
              <a:latin typeface="Muller Thi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55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Вурочные\ПРОЕКТ 9\Департамент Развития\Презентация 3\Новая\5 перенос\2.jpg"/>
          <p:cNvPicPr>
            <a:picLocks noChangeAspect="1" noChangeArrowheads="1"/>
          </p:cNvPicPr>
          <p:nvPr/>
        </p:nvPicPr>
        <p:blipFill rotWithShape="1">
          <a:blip r:embed="rId3" cstate="print"/>
          <a:srcRect b="83624"/>
          <a:stretch/>
        </p:blipFill>
        <p:spPr bwMode="auto">
          <a:xfrm>
            <a:off x="0" y="-1586"/>
            <a:ext cx="9144001" cy="842568"/>
          </a:xfrm>
          <a:prstGeom prst="rect">
            <a:avLst/>
          </a:prstGeom>
          <a:noFill/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05" t="9030" r="88509" b="11609"/>
          <a:stretch/>
        </p:blipFill>
        <p:spPr>
          <a:xfrm>
            <a:off x="272356" y="97518"/>
            <a:ext cx="794261" cy="720842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631852" y="235081"/>
            <a:ext cx="2591145" cy="513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741431" y="118104"/>
            <a:ext cx="74025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Muller Thin"/>
              </a:rPr>
              <a:t>Порядок формирования Перечня новых инвестиционных проектов </a:t>
            </a:r>
          </a:p>
          <a:p>
            <a:r>
              <a:rPr lang="ru-RU" sz="1400" b="1" dirty="0">
                <a:latin typeface="Muller Thin"/>
              </a:rPr>
              <a:t>в целях предоставления его главой администрации (губернатором) Краснодарского края в Министерство экономического развития </a:t>
            </a:r>
          </a:p>
          <a:p>
            <a:r>
              <a:rPr lang="ru-RU" sz="1400" b="1" dirty="0">
                <a:latin typeface="Muller Thin"/>
              </a:rPr>
              <a:t>Российской Федерации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2356" y="1676775"/>
            <a:ext cx="8352835" cy="1077218"/>
          </a:xfrm>
          <a:prstGeom prst="rect">
            <a:avLst/>
          </a:prstGeom>
          <a:noFill/>
          <a:ln>
            <a:solidFill>
              <a:srgbClr val="A62C9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Muller Thin"/>
              </a:rPr>
              <a:t>Новый инвестиционный проект </a:t>
            </a:r>
            <a:r>
              <a:rPr lang="ru-RU" sz="1600" i="1" dirty="0" smtClean="0">
                <a:latin typeface="Muller Thin"/>
              </a:rPr>
              <a:t>– это ограниченный </a:t>
            </a:r>
            <a:r>
              <a:rPr lang="ru-RU" sz="1600" i="1" dirty="0">
                <a:latin typeface="Muller Thin"/>
              </a:rPr>
              <a:t>по времени и ресурсам комплекс мероприятий, направленных на создание и последующую эксплуатацию новых объектов основных средств или на реконструкцию существующих объектов, которые вводятся в эксплуатацию после 1 января 2021 г.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01703" y="3203630"/>
            <a:ext cx="3385226" cy="1384995"/>
          </a:xfrm>
          <a:prstGeom prst="rect">
            <a:avLst/>
          </a:prstGeom>
          <a:noFill/>
          <a:ln>
            <a:solidFill>
              <a:srgbClr val="A62C9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Muller Thin"/>
              </a:rPr>
              <a:t>Под объектами инфраструктуры понимаются </a:t>
            </a:r>
            <a:r>
              <a:rPr lang="ru-RU" sz="1400" b="1" dirty="0">
                <a:latin typeface="Muller Thin"/>
              </a:rPr>
              <a:t>объекты транспортной, инженерной, энергетической и коммунальной инфраструктуры, </a:t>
            </a:r>
            <a:r>
              <a:rPr lang="ru-RU" sz="1400" dirty="0">
                <a:latin typeface="Muller Thin"/>
              </a:rPr>
              <a:t>необходимые для реализации нового инвестиционного </a:t>
            </a:r>
            <a:r>
              <a:rPr lang="ru-RU" sz="1400" dirty="0" smtClean="0">
                <a:latin typeface="Muller Thin"/>
              </a:rPr>
              <a:t>проекта.</a:t>
            </a:r>
            <a:endParaRPr lang="ru-RU" sz="1400" dirty="0">
              <a:latin typeface="Muller Th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2356" y="3080318"/>
            <a:ext cx="3325330" cy="1754326"/>
          </a:xfrm>
          <a:prstGeom prst="rect">
            <a:avLst/>
          </a:prstGeom>
          <a:noFill/>
          <a:ln>
            <a:solidFill>
              <a:srgbClr val="A62C9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Muller Thin"/>
              </a:rPr>
              <a:t>Задолженность субъекта Российской Федерации в объеме фактического поступления в федеральный бюджет налоговых доходов от реализации новых инвестиционных проектов подлежит списанию </a:t>
            </a:r>
            <a:r>
              <a:rPr lang="ru-RU" sz="1200" b="1" dirty="0">
                <a:latin typeface="Muller Thin"/>
              </a:rPr>
              <a:t>при условии, что новый инвестиционный проект реализуется созданным для этих целей отдельным юридическим лицом.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41431" y="1137946"/>
            <a:ext cx="2577650" cy="369332"/>
          </a:xfrm>
          <a:prstGeom prst="rect">
            <a:avLst/>
          </a:prstGeom>
          <a:solidFill>
            <a:srgbClr val="CA08A5"/>
          </a:solidFill>
          <a:ln>
            <a:solidFill>
              <a:srgbClr val="A62C9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800" b="1" dirty="0" smtClean="0">
                <a:latin typeface="Muller Thin"/>
              </a:rPr>
              <a:t>Основные понятия</a:t>
            </a:r>
            <a:endParaRPr lang="ru-RU" sz="1800" b="1" dirty="0">
              <a:latin typeface="Muller Thi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339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Вурочные\ПРОЕКТ 9\Департамент Развития\Презентация 3\Новая\5 перенос\2.jpg"/>
          <p:cNvPicPr>
            <a:picLocks noChangeAspect="1" noChangeArrowheads="1"/>
          </p:cNvPicPr>
          <p:nvPr/>
        </p:nvPicPr>
        <p:blipFill rotWithShape="1">
          <a:blip r:embed="rId3" cstate="print"/>
          <a:srcRect b="83624"/>
          <a:stretch/>
        </p:blipFill>
        <p:spPr bwMode="auto">
          <a:xfrm>
            <a:off x="0" y="-1586"/>
            <a:ext cx="9144001" cy="842568"/>
          </a:xfrm>
          <a:prstGeom prst="rect">
            <a:avLst/>
          </a:prstGeom>
          <a:noFill/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05" t="9030" r="88509" b="11609"/>
          <a:stretch/>
        </p:blipFill>
        <p:spPr>
          <a:xfrm>
            <a:off x="272356" y="97518"/>
            <a:ext cx="794261" cy="720842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631852" y="235081"/>
            <a:ext cx="2591145" cy="513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741431" y="118104"/>
            <a:ext cx="74025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Muller Thin"/>
              </a:rPr>
              <a:t>Порядок формирования Перечня новых инвестиционных проектов </a:t>
            </a:r>
          </a:p>
          <a:p>
            <a:r>
              <a:rPr lang="ru-RU" sz="1400" b="1" dirty="0">
                <a:latin typeface="Muller Thin"/>
              </a:rPr>
              <a:t>в целях предоставления его главой администрации (губернатором) Краснодарского края в Министерство экономического развития </a:t>
            </a:r>
          </a:p>
          <a:p>
            <a:r>
              <a:rPr lang="ru-RU" sz="1400" b="1" dirty="0">
                <a:latin typeface="Muller Thin"/>
              </a:rPr>
              <a:t>Российской Федерации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5731" y="1454401"/>
            <a:ext cx="8532533" cy="2862322"/>
          </a:xfrm>
          <a:prstGeom prst="rect">
            <a:avLst/>
          </a:prstGeom>
          <a:noFill/>
          <a:ln>
            <a:solidFill>
              <a:srgbClr val="A62C9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latin typeface="Muller Thin"/>
              </a:rPr>
              <a:t>Новые инвестиционные проекты для целей настоящих Правил должны реализовываться субъектами Российской Федерации в следующих сферах: </a:t>
            </a:r>
          </a:p>
          <a:p>
            <a:pPr algn="just"/>
            <a:r>
              <a:rPr lang="ru-RU" sz="1000" b="1" dirty="0" smtClean="0">
                <a:latin typeface="Muller Thin"/>
              </a:rPr>
              <a:t>1)</a:t>
            </a:r>
            <a:r>
              <a:rPr lang="ru-RU" sz="1000" dirty="0" smtClean="0">
                <a:latin typeface="Muller Thin"/>
              </a:rPr>
              <a:t> сельское </a:t>
            </a:r>
            <a:r>
              <a:rPr lang="ru-RU" sz="1000" dirty="0">
                <a:latin typeface="Muller Thin"/>
              </a:rPr>
              <a:t>хозяйство; </a:t>
            </a:r>
          </a:p>
          <a:p>
            <a:pPr algn="just"/>
            <a:r>
              <a:rPr lang="ru-RU" sz="1000" b="1" dirty="0" smtClean="0">
                <a:latin typeface="Muller Thin"/>
              </a:rPr>
              <a:t>2)</a:t>
            </a:r>
            <a:r>
              <a:rPr lang="ru-RU" sz="1000" dirty="0" smtClean="0">
                <a:latin typeface="Muller Thin"/>
              </a:rPr>
              <a:t> добыча </a:t>
            </a:r>
            <a:r>
              <a:rPr lang="ru-RU" sz="1000" dirty="0">
                <a:latin typeface="Muller Thin"/>
              </a:rPr>
              <a:t>полезных ископаемых (за исключением добычи и (или) первичной переработки нефти, добычи природного газа и (или) газового конденсата, оказания услуг по транспортировке нефти и (или) нефтепродуктов, газа и (или) газового конденсата); </a:t>
            </a:r>
          </a:p>
          <a:p>
            <a:pPr algn="just"/>
            <a:r>
              <a:rPr lang="ru-RU" sz="1000" b="1" dirty="0" smtClean="0">
                <a:latin typeface="Muller Thin"/>
              </a:rPr>
              <a:t>3)</a:t>
            </a:r>
            <a:r>
              <a:rPr lang="ru-RU" sz="1000" dirty="0" smtClean="0">
                <a:latin typeface="Muller Thin"/>
              </a:rPr>
              <a:t> туристская </a:t>
            </a:r>
            <a:r>
              <a:rPr lang="ru-RU" sz="1000" dirty="0">
                <a:latin typeface="Muller Thin"/>
              </a:rPr>
              <a:t>деятельность; </a:t>
            </a:r>
          </a:p>
          <a:p>
            <a:pPr algn="just"/>
            <a:r>
              <a:rPr lang="ru-RU" sz="1000" b="1" dirty="0" smtClean="0">
                <a:latin typeface="Muller Thin"/>
              </a:rPr>
              <a:t>4)</a:t>
            </a:r>
            <a:r>
              <a:rPr lang="ru-RU" sz="1000" dirty="0" smtClean="0">
                <a:latin typeface="Muller Thin"/>
              </a:rPr>
              <a:t> логистическая </a:t>
            </a:r>
            <a:r>
              <a:rPr lang="ru-RU" sz="1000" dirty="0">
                <a:latin typeface="Muller Thin"/>
              </a:rPr>
              <a:t>деятельность; </a:t>
            </a:r>
          </a:p>
          <a:p>
            <a:pPr algn="just"/>
            <a:r>
              <a:rPr lang="ru-RU" sz="1000" b="1" dirty="0" smtClean="0">
                <a:latin typeface="Muller Thin"/>
              </a:rPr>
              <a:t>5)</a:t>
            </a:r>
            <a:r>
              <a:rPr lang="ru-RU" sz="1000" dirty="0" smtClean="0">
                <a:latin typeface="Muller Thin"/>
              </a:rPr>
              <a:t> обрабатывающие </a:t>
            </a:r>
            <a:r>
              <a:rPr lang="ru-RU" sz="1000" dirty="0">
                <a:latin typeface="Muller Thin"/>
              </a:rPr>
              <a:t>производства, за исключением производства подакцизных товаров (кроме производства автомобильного бензина 5-го класса, дизельного топлива 5-го класса, моторных масел для дизельных и (или) карбюраторных (</a:t>
            </a:r>
            <a:r>
              <a:rPr lang="ru-RU" sz="1000" dirty="0" err="1">
                <a:latin typeface="Muller Thin"/>
              </a:rPr>
              <a:t>инжекторных</a:t>
            </a:r>
            <a:r>
              <a:rPr lang="ru-RU" sz="1000" dirty="0">
                <a:latin typeface="Muller Thin"/>
              </a:rPr>
              <a:t>) двигателей, </a:t>
            </a:r>
            <a:r>
              <a:rPr lang="ru-RU" sz="1000" dirty="0" smtClean="0">
                <a:latin typeface="Muller Thin"/>
              </a:rPr>
              <a:t>авиационного </a:t>
            </a:r>
            <a:r>
              <a:rPr lang="ru-RU" sz="1000" dirty="0">
                <a:latin typeface="Muller Thin"/>
              </a:rPr>
              <a:t>керосина, продуктов нефтехимии, являющихся подакцизными товарами); </a:t>
            </a:r>
          </a:p>
          <a:p>
            <a:pPr algn="just"/>
            <a:r>
              <a:rPr lang="ru-RU" sz="1000" b="1" dirty="0" smtClean="0">
                <a:latin typeface="Muller Thin"/>
              </a:rPr>
              <a:t>6)</a:t>
            </a:r>
            <a:r>
              <a:rPr lang="ru-RU" sz="1000" dirty="0" smtClean="0">
                <a:latin typeface="Muller Thin"/>
              </a:rPr>
              <a:t> по </a:t>
            </a:r>
            <a:r>
              <a:rPr lang="ru-RU" sz="1000" dirty="0">
                <a:latin typeface="Muller Thin"/>
              </a:rPr>
              <a:t>отраслям, относящимся к перспективным экономическим специализациям субъектов Российской Федерации, предусмотренным приложением № 1 к Стратегии пространственного развития Российской Федерации на период до 2025 года, утвержденной распоряжением Правительства Российской Федерации от 13 февраля 2019 г. № 207-р; </a:t>
            </a:r>
          </a:p>
          <a:p>
            <a:pPr algn="just"/>
            <a:r>
              <a:rPr lang="ru-RU" sz="1000" dirty="0">
                <a:latin typeface="Muller Thin"/>
              </a:rPr>
              <a:t>жилищное строительство; </a:t>
            </a:r>
          </a:p>
          <a:p>
            <a:pPr algn="just"/>
            <a:r>
              <a:rPr lang="ru-RU" sz="1000" b="1" dirty="0" smtClean="0">
                <a:latin typeface="Muller Thin"/>
              </a:rPr>
              <a:t>7)</a:t>
            </a:r>
            <a:r>
              <a:rPr lang="ru-RU" sz="1000" dirty="0" smtClean="0">
                <a:latin typeface="Muller Thin"/>
              </a:rPr>
              <a:t> жилищно-коммунальное </a:t>
            </a:r>
            <a:r>
              <a:rPr lang="ru-RU" sz="1000" dirty="0">
                <a:latin typeface="Muller Thin"/>
              </a:rPr>
              <a:t>хозяйство; </a:t>
            </a:r>
          </a:p>
          <a:p>
            <a:pPr algn="just"/>
            <a:r>
              <a:rPr lang="ru-RU" sz="1000" b="1" dirty="0" smtClean="0">
                <a:latin typeface="Muller Thin"/>
              </a:rPr>
              <a:t>8)</a:t>
            </a:r>
            <a:r>
              <a:rPr lang="ru-RU" sz="1000" dirty="0" smtClean="0">
                <a:latin typeface="Muller Thin"/>
              </a:rPr>
              <a:t> строительство </a:t>
            </a:r>
            <a:r>
              <a:rPr lang="ru-RU" sz="1000" dirty="0">
                <a:latin typeface="Muller Thin"/>
              </a:rPr>
              <a:t>или реконструкция автомобильных дорог (участков автомобильных дорог и (или) искусственных дорожных сооружений), реализуемых субъектами Российской Федерации в рамках концессионных соглашений; </a:t>
            </a:r>
          </a:p>
          <a:p>
            <a:pPr algn="just"/>
            <a:r>
              <a:rPr lang="ru-RU" sz="1000" dirty="0">
                <a:latin typeface="Muller Thin"/>
              </a:rPr>
              <a:t>дорожное хозяйство с применением механизма государственно-частного партнерства.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5731" y="4383442"/>
            <a:ext cx="8532533" cy="677108"/>
          </a:xfrm>
          <a:prstGeom prst="rect">
            <a:avLst/>
          </a:prstGeom>
          <a:noFill/>
          <a:ln>
            <a:solidFill>
              <a:srgbClr val="A62C9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800" dirty="0" smtClean="0">
                <a:latin typeface="Muller Thin"/>
              </a:rPr>
              <a:t>Критерий отбора </a:t>
            </a:r>
            <a:r>
              <a:rPr lang="ru-RU" sz="800" dirty="0">
                <a:latin typeface="Muller Thin"/>
              </a:rPr>
              <a:t>новых инвестиционных проектов, в целях реализации которых </a:t>
            </a:r>
            <a:r>
              <a:rPr lang="ru-RU" sz="800" dirty="0" smtClean="0">
                <a:latin typeface="Muller Thin"/>
              </a:rPr>
              <a:t>средства бюджета </a:t>
            </a:r>
            <a:r>
              <a:rPr lang="ru-RU" sz="800" dirty="0">
                <a:latin typeface="Muller Thin"/>
              </a:rPr>
              <a:t>субъекта Российской Федерации, высвобождаемые в </a:t>
            </a:r>
            <a:r>
              <a:rPr lang="ru-RU" sz="800" dirty="0" smtClean="0">
                <a:latin typeface="Muller Thin"/>
              </a:rPr>
              <a:t>результате снижения </a:t>
            </a:r>
            <a:r>
              <a:rPr lang="ru-RU" sz="800" dirty="0">
                <a:latin typeface="Muller Thin"/>
              </a:rPr>
              <a:t>объема погашения задолженности субъекта Российской </a:t>
            </a:r>
            <a:r>
              <a:rPr lang="ru-RU" sz="800" dirty="0" smtClean="0">
                <a:latin typeface="Muller Thin"/>
              </a:rPr>
              <a:t>Федерации перед </a:t>
            </a:r>
            <a:r>
              <a:rPr lang="ru-RU" sz="800" dirty="0">
                <a:latin typeface="Muller Thin"/>
              </a:rPr>
              <a:t>Российской Федерацией по бюджетным кредитам, </a:t>
            </a:r>
            <a:r>
              <a:rPr lang="ru-RU" sz="800" dirty="0" smtClean="0">
                <a:latin typeface="Muller Thin"/>
              </a:rPr>
              <a:t>подлежат направлению </a:t>
            </a:r>
            <a:r>
              <a:rPr lang="ru-RU" sz="800" dirty="0">
                <a:latin typeface="Muller Thin"/>
              </a:rPr>
              <a:t>на осуществление субъектом Российской Федерации </a:t>
            </a:r>
            <a:r>
              <a:rPr lang="ru-RU" sz="800" dirty="0" smtClean="0">
                <a:latin typeface="Muller Thin"/>
              </a:rPr>
              <a:t>бюджетных инвестиций </a:t>
            </a:r>
            <a:r>
              <a:rPr lang="ru-RU" sz="800" dirty="0">
                <a:latin typeface="Muller Thin"/>
              </a:rPr>
              <a:t>в объекты </a:t>
            </a:r>
            <a:r>
              <a:rPr lang="ru-RU" sz="800" dirty="0" smtClean="0">
                <a:latin typeface="Muller Thin"/>
              </a:rPr>
              <a:t>инфраструктуры </a:t>
            </a:r>
            <a:r>
              <a:rPr lang="ru-RU" sz="700" dirty="0" smtClean="0">
                <a:latin typeface="Muller Thin"/>
              </a:rPr>
              <a:t>- </a:t>
            </a:r>
            <a:r>
              <a:rPr lang="ru-RU" sz="1100" b="1" dirty="0" smtClean="0">
                <a:latin typeface="Muller Thin"/>
              </a:rPr>
              <a:t>стоимость </a:t>
            </a:r>
            <a:r>
              <a:rPr lang="ru-RU" sz="1100" b="1" dirty="0">
                <a:latin typeface="Muller Thin"/>
              </a:rPr>
              <a:t>нового инвестиционного проекта </a:t>
            </a:r>
            <a:r>
              <a:rPr lang="ru-RU" sz="1100" b="1" dirty="0" smtClean="0">
                <a:latin typeface="Muller Thin"/>
              </a:rPr>
              <a:t/>
            </a:r>
            <a:br>
              <a:rPr lang="ru-RU" sz="1100" b="1" dirty="0" smtClean="0">
                <a:latin typeface="Muller Thin"/>
              </a:rPr>
            </a:br>
            <a:r>
              <a:rPr lang="ru-RU" sz="1100" b="1" dirty="0" smtClean="0">
                <a:latin typeface="Muller Thin"/>
              </a:rPr>
              <a:t>не </a:t>
            </a:r>
            <a:r>
              <a:rPr lang="ru-RU" sz="1100" b="1" dirty="0">
                <a:latin typeface="Muller Thin"/>
              </a:rPr>
              <a:t>менее </a:t>
            </a:r>
            <a:r>
              <a:rPr lang="ru-RU" sz="1100" b="1" dirty="0" smtClean="0">
                <a:latin typeface="Muller Thin"/>
              </a:rPr>
              <a:t>50 </a:t>
            </a:r>
            <a:r>
              <a:rPr lang="ru-RU" sz="1100" b="1" dirty="0">
                <a:latin typeface="Muller Thin"/>
              </a:rPr>
              <a:t>млн. </a:t>
            </a:r>
            <a:r>
              <a:rPr lang="ru-RU" sz="1100" b="1" dirty="0" smtClean="0">
                <a:latin typeface="Muller Thin"/>
              </a:rPr>
              <a:t>руб.</a:t>
            </a:r>
            <a:endParaRPr lang="ru-RU" sz="1100" b="1" dirty="0">
              <a:latin typeface="Muller Thi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31852" y="1044200"/>
            <a:ext cx="2577650" cy="369332"/>
          </a:xfrm>
          <a:prstGeom prst="rect">
            <a:avLst/>
          </a:prstGeom>
          <a:solidFill>
            <a:srgbClr val="CA08A5"/>
          </a:solidFill>
          <a:ln>
            <a:solidFill>
              <a:srgbClr val="A62C9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800" b="1" dirty="0" smtClean="0">
                <a:latin typeface="Muller Thin"/>
              </a:rPr>
              <a:t>Основные критерии</a:t>
            </a:r>
            <a:endParaRPr lang="ru-RU" sz="1800" b="1" dirty="0">
              <a:latin typeface="Muller Thi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164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Вурочные\ПРОЕКТ 9\Департамент Развития\Презентация 3\Новая\5 перенос\2.jpg"/>
          <p:cNvPicPr>
            <a:picLocks noChangeAspect="1" noChangeArrowheads="1"/>
          </p:cNvPicPr>
          <p:nvPr/>
        </p:nvPicPr>
        <p:blipFill rotWithShape="1">
          <a:blip r:embed="rId3" cstate="print"/>
          <a:srcRect b="83624"/>
          <a:stretch/>
        </p:blipFill>
        <p:spPr bwMode="auto">
          <a:xfrm>
            <a:off x="0" y="-1586"/>
            <a:ext cx="9144001" cy="842568"/>
          </a:xfrm>
          <a:prstGeom prst="rect">
            <a:avLst/>
          </a:prstGeom>
          <a:noFill/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05" t="9030" r="88509" b="11609"/>
          <a:stretch/>
        </p:blipFill>
        <p:spPr>
          <a:xfrm>
            <a:off x="272356" y="97518"/>
            <a:ext cx="794261" cy="720842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631852" y="235081"/>
            <a:ext cx="2591145" cy="513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852345" y="338158"/>
            <a:ext cx="6597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Muller Bold" pitchFamily="50" charset="-52"/>
              </a:rPr>
              <a:t>Алгоритм формирования </a:t>
            </a:r>
            <a:r>
              <a:rPr lang="ru-RU" sz="1400" b="1" dirty="0">
                <a:latin typeface="Muller Bold" pitchFamily="50" charset="-52"/>
              </a:rPr>
              <a:t>П</a:t>
            </a:r>
            <a:r>
              <a:rPr lang="ru-RU" sz="1400" b="1" dirty="0" smtClean="0">
                <a:latin typeface="Muller Bold" pitchFamily="50" charset="-52"/>
              </a:rPr>
              <a:t>еречня </a:t>
            </a:r>
            <a:r>
              <a:rPr lang="ru-RU" sz="1400" b="1" dirty="0">
                <a:latin typeface="Muller Bold" pitchFamily="50" charset="-52"/>
              </a:rPr>
              <a:t>новых инвестиционных проектов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6788" y="852091"/>
            <a:ext cx="2652418" cy="2539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Muller Medium" pitchFamily="50" charset="-52"/>
              </a:rPr>
              <a:t>Минэкономразвития РФ</a:t>
            </a:r>
            <a:endParaRPr lang="ru-RU" sz="1000" dirty="0">
              <a:solidFill>
                <a:schemeClr val="bg1"/>
              </a:solidFill>
              <a:latin typeface="Muller Medium" pitchFamily="50" charset="-5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6788" y="1469243"/>
            <a:ext cx="2652418" cy="36933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Muller Medium" pitchFamily="50" charset="-52"/>
              </a:rPr>
              <a:t>Уполномоченный орган</a:t>
            </a:r>
            <a:br>
              <a:rPr lang="ru-RU" sz="1000" dirty="0" smtClean="0">
                <a:latin typeface="Muller Medium" pitchFamily="50" charset="-52"/>
              </a:rPr>
            </a:br>
            <a:r>
              <a:rPr lang="ru-RU" sz="800" dirty="0" smtClean="0">
                <a:latin typeface="Muller Light" pitchFamily="50" charset="-52"/>
              </a:rPr>
              <a:t>(</a:t>
            </a:r>
            <a:r>
              <a:rPr lang="ru-RU" sz="800" dirty="0">
                <a:latin typeface="Muller Light" pitchFamily="50" charset="-52"/>
              </a:rPr>
              <a:t>Д</a:t>
            </a:r>
            <a:r>
              <a:rPr lang="ru-RU" sz="800" dirty="0" smtClean="0">
                <a:latin typeface="Muller Light" pitchFamily="50" charset="-52"/>
              </a:rPr>
              <a:t>епартамент)</a:t>
            </a:r>
            <a:endParaRPr lang="ru-RU" sz="800" dirty="0">
              <a:latin typeface="Muller Light" pitchFamily="50" charset="-5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25541" y="1080371"/>
            <a:ext cx="1053607" cy="24622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Muller Medium" pitchFamily="50" charset="-52"/>
              </a:rPr>
              <a:t>ОИВ КК</a:t>
            </a:r>
            <a:endParaRPr lang="ru-RU" sz="800" dirty="0">
              <a:latin typeface="Muller Light" pitchFamily="50" charset="-5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03578" y="1561479"/>
            <a:ext cx="1076636" cy="24622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Muller Medium" pitchFamily="50" charset="-52"/>
              </a:rPr>
              <a:t>МО КК</a:t>
            </a:r>
            <a:endParaRPr lang="ru-RU" sz="800" dirty="0">
              <a:latin typeface="Muller Light" pitchFamily="50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4748" y="2007732"/>
            <a:ext cx="1094297" cy="24622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Muller Medium" pitchFamily="50" charset="-52"/>
              </a:rPr>
              <a:t>Инвесторы</a:t>
            </a:r>
            <a:endParaRPr lang="ru-RU" sz="800" dirty="0">
              <a:latin typeface="Muller Light" pitchFamily="50" charset="-52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366138" y="1195608"/>
            <a:ext cx="529584" cy="309171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377561" y="1688188"/>
            <a:ext cx="538379" cy="1275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2369344" y="1858879"/>
            <a:ext cx="574993" cy="303686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896788" y="2211902"/>
            <a:ext cx="2652418" cy="36933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Muller Medium" pitchFamily="50" charset="-52"/>
              </a:rPr>
              <a:t>Сформированный </a:t>
            </a:r>
            <a:r>
              <a:rPr lang="ru-RU" sz="1000" dirty="0">
                <a:latin typeface="Muller Medium" pitchFamily="50" charset="-52"/>
              </a:rPr>
              <a:t>П</a:t>
            </a:r>
            <a:r>
              <a:rPr lang="ru-RU" sz="1000" dirty="0" smtClean="0">
                <a:latin typeface="Muller Medium" pitchFamily="50" charset="-52"/>
              </a:rPr>
              <a:t>еречень</a:t>
            </a:r>
            <a:r>
              <a:rPr lang="ru-RU" sz="800" dirty="0" smtClean="0">
                <a:latin typeface="Muller Light" pitchFamily="50" charset="-52"/>
              </a:rPr>
              <a:t> направляется на утверждение губернатору Краснодарского края</a:t>
            </a:r>
            <a:endParaRPr lang="ru-RU" sz="800" dirty="0">
              <a:latin typeface="Muller Light" pitchFamily="50" charset="-52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4222997" y="1842815"/>
            <a:ext cx="0" cy="3596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03484" y="2931527"/>
            <a:ext cx="2652418" cy="2539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Muller Medium" pitchFamily="50" charset="-52"/>
              </a:rPr>
              <a:t>Минэкономразвития РФ</a:t>
            </a:r>
            <a:endParaRPr lang="ru-RU" sz="1000" dirty="0">
              <a:solidFill>
                <a:schemeClr val="bg1"/>
              </a:solidFill>
              <a:latin typeface="Muller Medium" pitchFamily="50" charset="-52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4221531" y="2581234"/>
            <a:ext cx="0" cy="3596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154576" y="2790181"/>
            <a:ext cx="2652418" cy="553998"/>
          </a:xfrm>
          <a:prstGeom prst="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Muller Thin"/>
              </a:rPr>
              <a:t>Одобрение Правительственной </a:t>
            </a:r>
            <a:r>
              <a:rPr lang="ru-RU" sz="1000" b="1" dirty="0">
                <a:latin typeface="Muller Thin"/>
              </a:rPr>
              <a:t>комиссией по определению и отбору новых инвестиционных проектов</a:t>
            </a:r>
            <a:endParaRPr lang="ru-RU" sz="1000" dirty="0">
              <a:latin typeface="Muller Thin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0632" y="3539543"/>
            <a:ext cx="3653169" cy="76944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Muller Medium" pitchFamily="50" charset="-52"/>
              </a:rPr>
              <a:t>Администрации КК направляют </a:t>
            </a:r>
            <a:r>
              <a:rPr lang="ru-RU" sz="1100" b="1" dirty="0" smtClean="0"/>
              <a:t>Сводный Перечень, одобренный </a:t>
            </a:r>
            <a:r>
              <a:rPr lang="ru-RU" sz="1100" b="1" dirty="0"/>
              <a:t>Правительственной комиссией по определению и отбору новых инвестиционных </a:t>
            </a:r>
            <a:r>
              <a:rPr lang="ru-RU" sz="1100" b="1" dirty="0" smtClean="0"/>
              <a:t>проектов</a:t>
            </a:r>
            <a:endParaRPr lang="ru-RU" sz="1100" dirty="0">
              <a:latin typeface="Muller Light" pitchFamily="50" charset="-52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4221256" y="3185443"/>
            <a:ext cx="0" cy="3596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16540" y="3084591"/>
            <a:ext cx="1655766" cy="553998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Muller Medium" pitchFamily="50" charset="-52"/>
              </a:rPr>
              <a:t>Предоставление субсидий инвесторам, ОИВ КК, МО КК</a:t>
            </a:r>
            <a:endParaRPr lang="ru-RU" sz="800" dirty="0">
              <a:latin typeface="Muller Light" pitchFamily="50" charset="-52"/>
            </a:endParaRPr>
          </a:p>
        </p:txBody>
      </p:sp>
      <p:cxnSp>
        <p:nvCxnSpPr>
          <p:cNvPr id="21512" name="Прямая со стрелкой 21511"/>
          <p:cNvCxnSpPr/>
          <p:nvPr/>
        </p:nvCxnSpPr>
        <p:spPr>
          <a:xfrm flipH="1" flipV="1">
            <a:off x="1866648" y="3671857"/>
            <a:ext cx="586156" cy="495193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/>
        </p:nvSpPr>
        <p:spPr>
          <a:xfrm>
            <a:off x="2547709" y="1601486"/>
            <a:ext cx="181583" cy="175098"/>
          </a:xfrm>
          <a:prstGeom prst="ellipse">
            <a:avLst/>
          </a:prstGeom>
          <a:solidFill>
            <a:srgbClr val="CA08A5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3" name="Овал 52"/>
          <p:cNvSpPr/>
          <p:nvPr/>
        </p:nvSpPr>
        <p:spPr>
          <a:xfrm>
            <a:off x="4130740" y="1898543"/>
            <a:ext cx="181583" cy="175098"/>
          </a:xfrm>
          <a:prstGeom prst="ellipse">
            <a:avLst/>
          </a:prstGeom>
          <a:solidFill>
            <a:srgbClr val="CA08A5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chemeClr val="tx1"/>
                </a:solidFill>
              </a:rPr>
              <a:t>3</a:t>
            </a:r>
            <a:endParaRPr lang="ru-RU" sz="700" b="1" dirty="0">
              <a:solidFill>
                <a:schemeClr val="tx1"/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4130739" y="2654890"/>
            <a:ext cx="181583" cy="175098"/>
          </a:xfrm>
          <a:prstGeom prst="ellipse">
            <a:avLst/>
          </a:prstGeom>
          <a:solidFill>
            <a:srgbClr val="CA08A5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chemeClr val="tx1"/>
                </a:solidFill>
              </a:rPr>
              <a:t>4</a:t>
            </a:r>
            <a:endParaRPr lang="ru-RU" sz="700" b="1" dirty="0">
              <a:solidFill>
                <a:schemeClr val="tx1"/>
              </a:solidFill>
            </a:endParaRPr>
          </a:p>
        </p:txBody>
      </p:sp>
      <p:cxnSp>
        <p:nvCxnSpPr>
          <p:cNvPr id="21520" name="Прямая со стрелкой 21519"/>
          <p:cNvCxnSpPr/>
          <p:nvPr/>
        </p:nvCxnSpPr>
        <p:spPr>
          <a:xfrm>
            <a:off x="5555902" y="2957551"/>
            <a:ext cx="598675" cy="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22" name="Прямая со стрелкой 21521"/>
          <p:cNvCxnSpPr/>
          <p:nvPr/>
        </p:nvCxnSpPr>
        <p:spPr>
          <a:xfrm flipH="1">
            <a:off x="5555901" y="3185443"/>
            <a:ext cx="598675" cy="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5729757" y="2988176"/>
            <a:ext cx="181583" cy="175098"/>
          </a:xfrm>
          <a:prstGeom prst="ellipse">
            <a:avLst/>
          </a:prstGeom>
          <a:solidFill>
            <a:srgbClr val="CA08A5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chemeClr val="tx1"/>
                </a:solidFill>
              </a:rPr>
              <a:t>5</a:t>
            </a:r>
            <a:endParaRPr lang="ru-RU" sz="700" b="1" dirty="0">
              <a:solidFill>
                <a:schemeClr val="tx1"/>
              </a:solidFill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4138901" y="3251591"/>
            <a:ext cx="181583" cy="175098"/>
          </a:xfrm>
          <a:prstGeom prst="ellipse">
            <a:avLst/>
          </a:prstGeom>
          <a:solidFill>
            <a:srgbClr val="CA08A5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chemeClr val="tx1"/>
                </a:solidFill>
              </a:rPr>
              <a:t>6</a:t>
            </a:r>
            <a:endParaRPr lang="ru-RU" sz="700" b="1" dirty="0">
              <a:solidFill>
                <a:schemeClr val="tx1"/>
              </a:solidFill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1315009" y="3671994"/>
            <a:ext cx="181583" cy="175098"/>
          </a:xfrm>
          <a:prstGeom prst="ellipse">
            <a:avLst/>
          </a:prstGeom>
          <a:solidFill>
            <a:srgbClr val="CA08A5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chemeClr val="tx1"/>
                </a:solidFill>
              </a:rPr>
              <a:t>7</a:t>
            </a:r>
            <a:endParaRPr lang="ru-RU" sz="700" b="1" dirty="0">
              <a:solidFill>
                <a:schemeClr val="tx1"/>
              </a:solidFill>
            </a:endParaRPr>
          </a:p>
        </p:txBody>
      </p:sp>
      <p:sp>
        <p:nvSpPr>
          <p:cNvPr id="21523" name="Правая фигурная скобка 21522"/>
          <p:cNvSpPr/>
          <p:nvPr/>
        </p:nvSpPr>
        <p:spPr>
          <a:xfrm>
            <a:off x="7989651" y="912859"/>
            <a:ext cx="129702" cy="1698773"/>
          </a:xfrm>
          <a:prstGeom prst="rightBrac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24" name="TextBox 21523"/>
          <p:cNvSpPr txBox="1"/>
          <p:nvPr/>
        </p:nvSpPr>
        <p:spPr>
          <a:xfrm>
            <a:off x="8216639" y="1370877"/>
            <a:ext cx="855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Muller Bold" pitchFamily="50" charset="-52"/>
              </a:rPr>
              <a:t>30</a:t>
            </a:r>
            <a:r>
              <a:rPr lang="ru-RU" dirty="0" smtClean="0">
                <a:latin typeface="Muller Medium" pitchFamily="50" charset="-52"/>
              </a:rPr>
              <a:t/>
            </a:r>
            <a:br>
              <a:rPr lang="ru-RU" dirty="0" smtClean="0">
                <a:latin typeface="Muller Medium" pitchFamily="50" charset="-52"/>
              </a:rPr>
            </a:br>
            <a:r>
              <a:rPr lang="ru-RU" sz="800" dirty="0" smtClean="0">
                <a:solidFill>
                  <a:srgbClr val="C00000"/>
                </a:solidFill>
                <a:latin typeface="Muller Medium" pitchFamily="50" charset="-52"/>
              </a:rPr>
              <a:t>календарных дней</a:t>
            </a:r>
            <a:endParaRPr lang="ru-RU" sz="800" dirty="0">
              <a:solidFill>
                <a:srgbClr val="C00000"/>
              </a:solidFill>
              <a:latin typeface="Muller Medium" pitchFamily="50" charset="-52"/>
            </a:endParaRPr>
          </a:p>
        </p:txBody>
      </p:sp>
      <p:cxnSp>
        <p:nvCxnSpPr>
          <p:cNvPr id="21526" name="Прямая со стрелкой 21525"/>
          <p:cNvCxnSpPr>
            <a:stCxn id="11" idx="2"/>
            <a:endCxn id="12" idx="0"/>
          </p:cNvCxnSpPr>
          <p:nvPr/>
        </p:nvCxnSpPr>
        <p:spPr>
          <a:xfrm>
            <a:off x="4222997" y="1106007"/>
            <a:ext cx="0" cy="363236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4" name="Овал 21513"/>
          <p:cNvSpPr/>
          <p:nvPr/>
        </p:nvSpPr>
        <p:spPr>
          <a:xfrm>
            <a:off x="4130741" y="1169584"/>
            <a:ext cx="181583" cy="175098"/>
          </a:xfrm>
          <a:prstGeom prst="ellipse">
            <a:avLst/>
          </a:prstGeom>
          <a:solidFill>
            <a:srgbClr val="CA08A5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chemeClr val="tx1"/>
                </a:solidFill>
              </a:rPr>
              <a:t>1</a:t>
            </a:r>
            <a:endParaRPr lang="ru-RU" sz="700" b="1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72355" y="4508553"/>
            <a:ext cx="8527943" cy="574069"/>
          </a:xfrm>
          <a:prstGeom prst="roundRect">
            <a:avLst/>
          </a:prstGeom>
          <a:solidFill>
            <a:srgbClr val="CA08A5"/>
          </a:solidFill>
          <a:ln>
            <a:noFill/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latin typeface="Muller Thin"/>
              </a:rPr>
              <a:t>* в </a:t>
            </a:r>
            <a:r>
              <a:rPr lang="ru-RU" sz="1200" dirty="0">
                <a:latin typeface="Muller Thin"/>
              </a:rPr>
              <a:t>целях дальнейшего уточнения Перечня Департамент формирует предложения по его корректировке в Министерство экономического развития Российской Федерации в том же порядке.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637" y="1265721"/>
            <a:ext cx="814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Muller Bold" pitchFamily="50" charset="-52"/>
              </a:rPr>
              <a:t>10</a:t>
            </a:r>
            <a:br>
              <a:rPr lang="ru-RU" sz="2400" dirty="0" smtClean="0">
                <a:solidFill>
                  <a:srgbClr val="C00000"/>
                </a:solidFill>
                <a:latin typeface="Muller Bold" pitchFamily="50" charset="-52"/>
              </a:rPr>
            </a:br>
            <a:r>
              <a:rPr lang="ru-RU" sz="800" dirty="0" smtClean="0">
                <a:solidFill>
                  <a:srgbClr val="C00000"/>
                </a:solidFill>
                <a:latin typeface="Muller Medium" pitchFamily="50" charset="-52"/>
              </a:rPr>
              <a:t>календарных дней</a:t>
            </a:r>
            <a:endParaRPr lang="ru-RU" sz="800" dirty="0">
              <a:solidFill>
                <a:srgbClr val="C00000"/>
              </a:solidFill>
              <a:latin typeface="Muller Medium" pitchFamily="50" charset="-52"/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953772" y="940086"/>
            <a:ext cx="116732" cy="139534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042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Вурочные\ПРОЕКТ 9\Департамент Развития\Презентация 3\Новая\5 перенос\2.jpg"/>
          <p:cNvPicPr>
            <a:picLocks noChangeAspect="1" noChangeArrowheads="1"/>
          </p:cNvPicPr>
          <p:nvPr/>
        </p:nvPicPr>
        <p:blipFill rotWithShape="1">
          <a:blip r:embed="rId3" cstate="print"/>
          <a:srcRect b="83624"/>
          <a:stretch/>
        </p:blipFill>
        <p:spPr bwMode="auto">
          <a:xfrm>
            <a:off x="0" y="-1586"/>
            <a:ext cx="9144001" cy="842568"/>
          </a:xfrm>
          <a:prstGeom prst="rect">
            <a:avLst/>
          </a:prstGeom>
          <a:noFill/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05" t="9030" r="88509" b="11609"/>
          <a:stretch/>
        </p:blipFill>
        <p:spPr>
          <a:xfrm>
            <a:off x="272356" y="97518"/>
            <a:ext cx="794261" cy="720842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631852" y="235081"/>
            <a:ext cx="2591145" cy="513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631852" y="130582"/>
            <a:ext cx="74025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Muller Thin"/>
              </a:rPr>
              <a:t>Порядок формирования Перечня новых инвестиционных проектов </a:t>
            </a:r>
          </a:p>
          <a:p>
            <a:r>
              <a:rPr lang="ru-RU" sz="1400" b="1" dirty="0">
                <a:latin typeface="Muller Thin"/>
              </a:rPr>
              <a:t>в целях предоставления его главой администрации (губернатором) Краснодарского края в Министерство экономического развития </a:t>
            </a:r>
          </a:p>
          <a:p>
            <a:r>
              <a:rPr lang="ru-RU" sz="1400" b="1" dirty="0">
                <a:latin typeface="Muller Thin"/>
              </a:rPr>
              <a:t>Российской Федерации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0125" y="1762669"/>
            <a:ext cx="179816" cy="20778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035146" y="2308929"/>
            <a:ext cx="35770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700" dirty="0" smtClean="0">
                <a:latin typeface="Muller Thin"/>
              </a:rPr>
              <a:t>информация </a:t>
            </a:r>
            <a:r>
              <a:rPr lang="ru-RU" sz="700" dirty="0">
                <a:latin typeface="Muller Thin"/>
              </a:rPr>
              <a:t>налогового органа, подтверждающую отсутствие (наличие) неисполненной обязанности по уплате налогов, сборов, страховых взносов, пеней, штрафов, процентов, подлежащих уплате в соответствии с законодательством Российской Федерации о налогах и сборах, которая должна быть выдана по состоянию на первое число месяца подачи в Департамент заявлений или предложений о включении в </a:t>
            </a:r>
            <a:r>
              <a:rPr lang="ru-RU" sz="700" dirty="0" smtClean="0">
                <a:latin typeface="Muller Thin"/>
              </a:rPr>
              <a:t>Перечень</a:t>
            </a:r>
            <a:endParaRPr lang="ru-RU" sz="700" dirty="0">
              <a:latin typeface="Muller Thin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5372" y="3234165"/>
            <a:ext cx="179816" cy="20778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024337" y="1925300"/>
            <a:ext cx="35789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700" dirty="0" smtClean="0">
                <a:latin typeface="Muller Thin"/>
              </a:rPr>
              <a:t>выписка </a:t>
            </a:r>
            <a:r>
              <a:rPr lang="ru-RU" sz="700" dirty="0">
                <a:latin typeface="Muller Thin"/>
              </a:rPr>
              <a:t>из Единого государственного реестра юридических лиц, которая должна быть выдана налоговым органом по состоянию на первое число месяца подачи в Департамент заявлений или предложений о включении в </a:t>
            </a:r>
            <a:r>
              <a:rPr lang="ru-RU" sz="700" dirty="0" smtClean="0">
                <a:latin typeface="Muller Thin"/>
              </a:rPr>
              <a:t>Перечень</a:t>
            </a:r>
            <a:endParaRPr lang="ru-RU" sz="700" dirty="0">
              <a:latin typeface="Muller Thin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12344" y="2611138"/>
            <a:ext cx="179816" cy="207787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727" y="2061972"/>
            <a:ext cx="179816" cy="20778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559769" y="1738431"/>
            <a:ext cx="2720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latin typeface="Muller Thin"/>
              </a:rPr>
              <a:t>паспорт нового инвестиционного проекта по </a:t>
            </a:r>
            <a:r>
              <a:rPr lang="ru-RU" sz="800" b="1" dirty="0" smtClean="0">
                <a:latin typeface="Muller Thin"/>
              </a:rPr>
              <a:t>форме</a:t>
            </a:r>
            <a:r>
              <a:rPr lang="ru-RU" sz="800" b="1" dirty="0">
                <a:latin typeface="Muller Thin"/>
              </a:rPr>
              <a:t> (прилагается к презентации)</a:t>
            </a:r>
            <a:r>
              <a:rPr lang="ru-RU" sz="800" b="1" dirty="0" smtClean="0">
                <a:latin typeface="Muller Thin"/>
              </a:rPr>
              <a:t> </a:t>
            </a:r>
            <a:endParaRPr lang="ru-RU" sz="800" b="1" dirty="0">
              <a:latin typeface="Muller Thin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532326" y="1143752"/>
            <a:ext cx="7037148" cy="487138"/>
          </a:xfrm>
          <a:prstGeom prst="roundRect">
            <a:avLst/>
          </a:prstGeom>
          <a:solidFill>
            <a:srgbClr val="CA08A5"/>
          </a:solidFill>
          <a:ln>
            <a:noFill/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/>
              <a:t>Органы исполнительной </a:t>
            </a:r>
            <a:r>
              <a:rPr lang="ru-RU" sz="1200" dirty="0"/>
              <a:t>власти Краснодарского края и органы местного самоуправления Краснодарского края </a:t>
            </a:r>
            <a:r>
              <a:rPr lang="ru-RU" sz="1200" dirty="0" smtClean="0"/>
              <a:t>представляют </a:t>
            </a:r>
            <a:r>
              <a:rPr lang="ru-RU" sz="1200" dirty="0"/>
              <a:t>в Департамент следующие документы: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77894" y="2982191"/>
            <a:ext cx="3491580" cy="71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700" dirty="0" smtClean="0">
                <a:latin typeface="Muller Thin"/>
              </a:rPr>
              <a:t>информация </a:t>
            </a:r>
            <a:r>
              <a:rPr lang="ru-RU" sz="700" dirty="0">
                <a:latin typeface="Muller Thin"/>
              </a:rPr>
              <a:t>органов исполнительной власти Краснодарского края и органов местного самоуправления Краснодарского края об отсутствии просроченной (неурегулированной) задолженности по денежным обязательствам перед краевым бюджетом по состоянию на первое число месяца подачи в Департамент заявлений или предложений о включении в Перечень</a:t>
            </a:r>
            <a:endParaRPr lang="ru-RU" sz="700" dirty="0">
              <a:effectLst/>
              <a:latin typeface="Muller Thi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0115" y="2551010"/>
            <a:ext cx="179816" cy="207787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76704" y="3234165"/>
            <a:ext cx="179816" cy="207787"/>
          </a:xfrm>
          <a:prstGeom prst="rect">
            <a:avLst/>
          </a:prstGeom>
        </p:spPr>
      </p:pic>
      <p:sp>
        <p:nvSpPr>
          <p:cNvPr id="32" name="Скругленный прямоугольник 31"/>
          <p:cNvSpPr/>
          <p:nvPr/>
        </p:nvSpPr>
        <p:spPr>
          <a:xfrm>
            <a:off x="1415280" y="4136090"/>
            <a:ext cx="7198467" cy="751437"/>
          </a:xfrm>
          <a:prstGeom prst="roundRect">
            <a:avLst/>
          </a:prstGeom>
          <a:solidFill>
            <a:srgbClr val="CA08A5"/>
          </a:solidFill>
          <a:ln>
            <a:noFill/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/>
              <a:t>Заявитель, органы исполнительной власти Краснодарского края и органы местного самоуправления Краснодарского края несут ответственность за достоверность представляемых документов и сведений.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59769" y="2291839"/>
            <a:ext cx="2940478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700" dirty="0">
                <a:latin typeface="Muller Thin"/>
              </a:rPr>
              <a:t>с</a:t>
            </a:r>
            <a:r>
              <a:rPr lang="ru-RU" sz="700" dirty="0" smtClean="0">
                <a:latin typeface="Muller Thin"/>
              </a:rPr>
              <a:t>правка</a:t>
            </a:r>
            <a:r>
              <a:rPr lang="ru-RU" sz="700" dirty="0">
                <a:latin typeface="Muller Thin"/>
              </a:rPr>
              <a:t>, подписанная генеральным директором юридического </a:t>
            </a:r>
            <a:r>
              <a:rPr lang="ru-RU" sz="700" dirty="0" smtClean="0">
                <a:latin typeface="Muller Thin"/>
              </a:rPr>
              <a:t>лица, реализующего </a:t>
            </a:r>
            <a:r>
              <a:rPr lang="ru-RU" sz="700" dirty="0">
                <a:latin typeface="Muller Thin"/>
              </a:rPr>
              <a:t>инвестиционный проект, об отсутствии задолженность по </a:t>
            </a:r>
            <a:r>
              <a:rPr lang="ru-RU" sz="700" dirty="0" smtClean="0">
                <a:latin typeface="Muller Thin"/>
              </a:rPr>
              <a:t>уплате налогов</a:t>
            </a:r>
            <a:r>
              <a:rPr lang="ru-RU" sz="700" dirty="0">
                <a:latin typeface="Muller Thin"/>
              </a:rPr>
              <a:t>, сборов, страховых взносов, пеней, штрафов, процентов, </a:t>
            </a:r>
            <a:r>
              <a:rPr lang="ru-RU" sz="700" dirty="0" smtClean="0">
                <a:latin typeface="Muller Thin"/>
              </a:rPr>
              <a:t>подлежащих уплате </a:t>
            </a:r>
            <a:r>
              <a:rPr lang="ru-RU" sz="700" dirty="0">
                <a:latin typeface="Muller Thin"/>
              </a:rPr>
              <a:t>в соответствии с законодательством Российской Федерации о </a:t>
            </a:r>
            <a:r>
              <a:rPr lang="ru-RU" sz="700" dirty="0" smtClean="0">
                <a:latin typeface="Muller Thin"/>
              </a:rPr>
              <a:t>налогах и </a:t>
            </a:r>
            <a:r>
              <a:rPr lang="ru-RU" sz="700" dirty="0">
                <a:latin typeface="Muller Thin"/>
              </a:rPr>
              <a:t>сборах, а также задолженность перед бюджетами бюджетной системы </a:t>
            </a:r>
            <a:r>
              <a:rPr lang="ru-RU" sz="700" dirty="0" smtClean="0">
                <a:latin typeface="Muller Thin"/>
              </a:rPr>
              <a:t>Российской Федерации</a:t>
            </a:r>
            <a:r>
              <a:rPr lang="ru-RU" sz="700" dirty="0">
                <a:latin typeface="Muller Thin"/>
              </a:rPr>
              <a:t>;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540850" y="3116415"/>
            <a:ext cx="29404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700" dirty="0">
                <a:latin typeface="Muller Thin"/>
              </a:rPr>
              <a:t>с</a:t>
            </a:r>
            <a:r>
              <a:rPr lang="ru-RU" sz="700" dirty="0" smtClean="0">
                <a:latin typeface="Muller Thin"/>
              </a:rPr>
              <a:t>правка-обоснование </a:t>
            </a:r>
            <a:r>
              <a:rPr lang="ru-RU" sz="700" dirty="0">
                <a:latin typeface="Muller Thin"/>
              </a:rPr>
              <a:t>по объектам инфраструктуры </a:t>
            </a:r>
            <a:r>
              <a:rPr lang="ru-RU" sz="700" dirty="0" smtClean="0">
                <a:latin typeface="Muller Thin"/>
              </a:rPr>
              <a:t>с обоснованием необходимости </a:t>
            </a:r>
            <a:r>
              <a:rPr lang="ru-RU" sz="700" dirty="0">
                <a:latin typeface="Muller Thin"/>
              </a:rPr>
              <a:t>объектов инфраструктуры </a:t>
            </a:r>
            <a:r>
              <a:rPr lang="ru-RU" sz="700" dirty="0" smtClean="0">
                <a:latin typeface="Muller Thin"/>
              </a:rPr>
              <a:t>для реализации инвестиционных проектов</a:t>
            </a:r>
            <a:endParaRPr lang="ru-RU" sz="700" dirty="0">
              <a:latin typeface="Muller Thin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59769" y="3506955"/>
            <a:ext cx="2940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к</a:t>
            </a:r>
            <a:r>
              <a:rPr lang="ru-RU" sz="800" dirty="0" smtClean="0"/>
              <a:t>артографические </a:t>
            </a:r>
            <a:r>
              <a:rPr lang="ru-RU" sz="800" dirty="0"/>
              <a:t>материалы, отражающие относительное </a:t>
            </a:r>
            <a:r>
              <a:rPr lang="ru-RU" sz="800" dirty="0" smtClean="0"/>
              <a:t>размещение новых </a:t>
            </a:r>
            <a:r>
              <a:rPr lang="ru-RU" sz="800" dirty="0"/>
              <a:t>инвестиционных проектов и объектов </a:t>
            </a:r>
            <a:r>
              <a:rPr lang="ru-RU" sz="800" dirty="0" smtClean="0"/>
              <a:t>инфраструктуры</a:t>
            </a:r>
            <a:endParaRPr lang="ru-RU" sz="700" dirty="0">
              <a:latin typeface="Muller Thin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77739" y="3633893"/>
            <a:ext cx="179816" cy="207787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59769" y="2037975"/>
            <a:ext cx="2940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700" b="1" dirty="0">
                <a:latin typeface="Muller Thin"/>
              </a:rPr>
              <a:t>п</a:t>
            </a:r>
            <a:r>
              <a:rPr lang="ru-RU" sz="700" b="1" dirty="0" smtClean="0">
                <a:latin typeface="Muller Thin"/>
              </a:rPr>
              <a:t>редложения о включении в Перечень по форме (прилагается к презентации)</a:t>
            </a:r>
            <a:endParaRPr lang="ru-RU" sz="700" b="1" dirty="0">
              <a:latin typeface="Muller Thin"/>
            </a:endParaRP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77739" y="1980531"/>
            <a:ext cx="179816" cy="207787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5050900" y="3674426"/>
            <a:ext cx="2940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Muller Thin"/>
              </a:rPr>
              <a:t>иные документы и сведения, содержащееся в Запросе (при наличии).</a:t>
            </a:r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727" y="3725937"/>
            <a:ext cx="179816" cy="207787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035146" y="1721776"/>
            <a:ext cx="27204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latin typeface="Muller Thin"/>
              </a:rPr>
              <a:t>Вправе представить: </a:t>
            </a:r>
            <a:endParaRPr lang="ru-RU" sz="800" b="1" dirty="0">
              <a:latin typeface="Muller Thi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89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26026</TotalTime>
  <Words>1291</Words>
  <Application>Microsoft Office PowerPoint</Application>
  <PresentationFormat>Экран (16:9)</PresentationFormat>
  <Paragraphs>85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Брикота</dc:creator>
  <cp:lastModifiedBy>Denis</cp:lastModifiedBy>
  <cp:revision>1976</cp:revision>
  <cp:lastPrinted>2020-11-25T15:24:23Z</cp:lastPrinted>
  <dcterms:created xsi:type="dcterms:W3CDTF">2015-05-06T13:02:26Z</dcterms:created>
  <dcterms:modified xsi:type="dcterms:W3CDTF">2020-12-01T07:23:04Z</dcterms:modified>
</cp:coreProperties>
</file>